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1" r:id="rId5"/>
  </p:sldMasterIdLst>
  <p:notesMasterIdLst>
    <p:notesMasterId r:id="rId14"/>
  </p:notesMasterIdLst>
  <p:sldIdLst>
    <p:sldId id="446" r:id="rId6"/>
    <p:sldId id="451" r:id="rId7"/>
    <p:sldId id="463" r:id="rId8"/>
    <p:sldId id="494" r:id="rId9"/>
    <p:sldId id="500" r:id="rId10"/>
    <p:sldId id="498" r:id="rId11"/>
    <p:sldId id="499" r:id="rId12"/>
    <p:sldId id="477" r:id="rId13"/>
  </p:sldIdLst>
  <p:sldSz cx="12192000" cy="6858000"/>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E921B11F-384C-4448-961F-3310A6128E0E}">
          <p14:sldIdLst>
            <p14:sldId id="446"/>
            <p14:sldId id="451"/>
            <p14:sldId id="463"/>
            <p14:sldId id="494"/>
            <p14:sldId id="500"/>
            <p14:sldId id="498"/>
            <p14:sldId id="499"/>
            <p14:sldId id="477"/>
          </p14:sldIdLst>
        </p14:section>
        <p14:section name="Standaardsectie" id="{B7D6DEA5-C2DA-4ACF-96D8-D2EC16B6A180}">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ijn Weijermars" initials="SW" lastIdx="1" clrIdx="0">
    <p:extLst>
      <p:ext uri="{19B8F6BF-5375-455C-9EA6-DF929625EA0E}">
        <p15:presenceInfo xmlns:p15="http://schemas.microsoft.com/office/powerpoint/2012/main" userId="S::s.weijermars@helicon.nl::e364d0b9-009e-4116-b78a-a86aed516e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D200"/>
    <a:srgbClr val="A1521A"/>
    <a:srgbClr val="42909E"/>
    <a:srgbClr val="172061"/>
    <a:srgbClr val="D26D25"/>
    <a:srgbClr val="72A3AE"/>
    <a:srgbClr val="94CBD5"/>
    <a:srgbClr val="9D5217"/>
    <a:srgbClr val="D8D922"/>
    <a:srgbClr val="D8DA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B0FE0A-5304-45FA-9464-9A514C2A743D}" v="25" dt="2020-03-23T10:39:04.886"/>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692" autoAdjust="0"/>
  </p:normalViewPr>
  <p:slideViewPr>
    <p:cSldViewPr snapToGrid="0">
      <p:cViewPr varScale="1">
        <p:scale>
          <a:sx n="76" d="100"/>
          <a:sy n="76" d="100"/>
        </p:scale>
        <p:origin x="43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ijn Weijermars" userId="e364d0b9-009e-4116-b78a-a86aed516e71" providerId="ADAL" clId="{F4B0FE0A-5304-45FA-9464-9A514C2A743D}"/>
    <pc:docChg chg="undo custSel addSld delSld modSld sldOrd modSection">
      <pc:chgData name="Stijn Weijermars" userId="e364d0b9-009e-4116-b78a-a86aed516e71" providerId="ADAL" clId="{F4B0FE0A-5304-45FA-9464-9A514C2A743D}" dt="2020-03-23T10:39:23.608" v="1559" actId="20577"/>
      <pc:docMkLst>
        <pc:docMk/>
      </pc:docMkLst>
      <pc:sldChg chg="modSp">
        <pc:chgData name="Stijn Weijermars" userId="e364d0b9-009e-4116-b78a-a86aed516e71" providerId="ADAL" clId="{F4B0FE0A-5304-45FA-9464-9A514C2A743D}" dt="2020-03-23T08:42:55.058" v="29" actId="20577"/>
        <pc:sldMkLst>
          <pc:docMk/>
          <pc:sldMk cId="2152000617" sldId="446"/>
        </pc:sldMkLst>
        <pc:spChg chg="mod">
          <ac:chgData name="Stijn Weijermars" userId="e364d0b9-009e-4116-b78a-a86aed516e71" providerId="ADAL" clId="{F4B0FE0A-5304-45FA-9464-9A514C2A743D}" dt="2020-03-23T08:42:55.058" v="29" actId="20577"/>
          <ac:spMkLst>
            <pc:docMk/>
            <pc:sldMk cId="2152000617" sldId="446"/>
            <ac:spMk id="3" creationId="{ABE72CDF-C6A3-4017-AB9D-ADBFF17ADF57}"/>
          </ac:spMkLst>
        </pc:spChg>
      </pc:sldChg>
      <pc:sldChg chg="addSp modSp">
        <pc:chgData name="Stijn Weijermars" userId="e364d0b9-009e-4116-b78a-a86aed516e71" providerId="ADAL" clId="{F4B0FE0A-5304-45FA-9464-9A514C2A743D}" dt="2020-03-23T08:44:25.220" v="85" actId="20577"/>
        <pc:sldMkLst>
          <pc:docMk/>
          <pc:sldMk cId="2520462185" sldId="463"/>
        </pc:sldMkLst>
        <pc:spChg chg="mod">
          <ac:chgData name="Stijn Weijermars" userId="e364d0b9-009e-4116-b78a-a86aed516e71" providerId="ADAL" clId="{F4B0FE0A-5304-45FA-9464-9A514C2A743D}" dt="2020-03-23T08:43:09.854" v="63" actId="20577"/>
          <ac:spMkLst>
            <pc:docMk/>
            <pc:sldMk cId="2520462185" sldId="463"/>
            <ac:spMk id="2" creationId="{07972A51-E97D-4138-A588-A371AF34394B}"/>
          </ac:spMkLst>
        </pc:spChg>
        <pc:spChg chg="mod">
          <ac:chgData name="Stijn Weijermars" userId="e364d0b9-009e-4116-b78a-a86aed516e71" providerId="ADAL" clId="{F4B0FE0A-5304-45FA-9464-9A514C2A743D}" dt="2020-03-23T08:44:25.220" v="85" actId="20577"/>
          <ac:spMkLst>
            <pc:docMk/>
            <pc:sldMk cId="2520462185" sldId="463"/>
            <ac:spMk id="3" creationId="{A2B95DDE-B092-432D-B128-A6746334F21A}"/>
          </ac:spMkLst>
        </pc:spChg>
        <pc:picChg chg="add mod">
          <ac:chgData name="Stijn Weijermars" userId="e364d0b9-009e-4116-b78a-a86aed516e71" providerId="ADAL" clId="{F4B0FE0A-5304-45FA-9464-9A514C2A743D}" dt="2020-03-23T08:44:15.379" v="69"/>
          <ac:picMkLst>
            <pc:docMk/>
            <pc:sldMk cId="2520462185" sldId="463"/>
            <ac:picMk id="4" creationId="{2C8C91FE-6FA8-46CC-89AF-D017D664AB03}"/>
          </ac:picMkLst>
        </pc:picChg>
      </pc:sldChg>
      <pc:sldChg chg="del">
        <pc:chgData name="Stijn Weijermars" userId="e364d0b9-009e-4116-b78a-a86aed516e71" providerId="ADAL" clId="{F4B0FE0A-5304-45FA-9464-9A514C2A743D}" dt="2020-03-23T09:48:00.190" v="426" actId="47"/>
        <pc:sldMkLst>
          <pc:docMk/>
          <pc:sldMk cId="445919578" sldId="484"/>
        </pc:sldMkLst>
      </pc:sldChg>
      <pc:sldChg chg="modSp del">
        <pc:chgData name="Stijn Weijermars" userId="e364d0b9-009e-4116-b78a-a86aed516e71" providerId="ADAL" clId="{F4B0FE0A-5304-45FA-9464-9A514C2A743D}" dt="2020-03-23T10:31:52.380" v="1558" actId="2696"/>
        <pc:sldMkLst>
          <pc:docMk/>
          <pc:sldMk cId="206911405" sldId="487"/>
        </pc:sldMkLst>
        <pc:spChg chg="mod">
          <ac:chgData name="Stijn Weijermars" userId="e364d0b9-009e-4116-b78a-a86aed516e71" providerId="ADAL" clId="{F4B0FE0A-5304-45FA-9464-9A514C2A743D}" dt="2020-03-23T10:31:37.817" v="1555" actId="20577"/>
          <ac:spMkLst>
            <pc:docMk/>
            <pc:sldMk cId="206911405" sldId="487"/>
            <ac:spMk id="2" creationId="{B02A2FFE-3DC5-40EB-8179-329B50D12952}"/>
          </ac:spMkLst>
        </pc:spChg>
        <pc:spChg chg="mod">
          <ac:chgData name="Stijn Weijermars" userId="e364d0b9-009e-4116-b78a-a86aed516e71" providerId="ADAL" clId="{F4B0FE0A-5304-45FA-9464-9A514C2A743D}" dt="2020-03-23T10:31:45.764" v="1557" actId="27636"/>
          <ac:spMkLst>
            <pc:docMk/>
            <pc:sldMk cId="206911405" sldId="487"/>
            <ac:spMk id="5" creationId="{D719FCEF-C080-41FB-A0BB-F2F3F447E33F}"/>
          </ac:spMkLst>
        </pc:spChg>
      </pc:sldChg>
      <pc:sldChg chg="modSp">
        <pc:chgData name="Stijn Weijermars" userId="e364d0b9-009e-4116-b78a-a86aed516e71" providerId="ADAL" clId="{F4B0FE0A-5304-45FA-9464-9A514C2A743D}" dt="2020-03-23T09:17:20.990" v="278" actId="20577"/>
        <pc:sldMkLst>
          <pc:docMk/>
          <pc:sldMk cId="2657356342" sldId="494"/>
        </pc:sldMkLst>
        <pc:spChg chg="mod">
          <ac:chgData name="Stijn Weijermars" userId="e364d0b9-009e-4116-b78a-a86aed516e71" providerId="ADAL" clId="{F4B0FE0A-5304-45FA-9464-9A514C2A743D}" dt="2020-03-23T09:17:20.990" v="278" actId="20577"/>
          <ac:spMkLst>
            <pc:docMk/>
            <pc:sldMk cId="2657356342" sldId="494"/>
            <ac:spMk id="2" creationId="{07972A51-E97D-4138-A588-A371AF34394B}"/>
          </ac:spMkLst>
        </pc:spChg>
        <pc:spChg chg="mod">
          <ac:chgData name="Stijn Weijermars" userId="e364d0b9-009e-4116-b78a-a86aed516e71" providerId="ADAL" clId="{F4B0FE0A-5304-45FA-9464-9A514C2A743D}" dt="2020-03-23T09:17:12.130" v="277" actId="27636"/>
          <ac:spMkLst>
            <pc:docMk/>
            <pc:sldMk cId="2657356342" sldId="494"/>
            <ac:spMk id="3" creationId="{A2B95DDE-B092-432D-B128-A6746334F21A}"/>
          </ac:spMkLst>
        </pc:spChg>
      </pc:sldChg>
      <pc:sldChg chg="del">
        <pc:chgData name="Stijn Weijermars" userId="e364d0b9-009e-4116-b78a-a86aed516e71" providerId="ADAL" clId="{F4B0FE0A-5304-45FA-9464-9A514C2A743D}" dt="2020-03-23T09:47:56.888" v="424" actId="47"/>
        <pc:sldMkLst>
          <pc:docMk/>
          <pc:sldMk cId="43224829" sldId="495"/>
        </pc:sldMkLst>
      </pc:sldChg>
      <pc:sldChg chg="del">
        <pc:chgData name="Stijn Weijermars" userId="e364d0b9-009e-4116-b78a-a86aed516e71" providerId="ADAL" clId="{F4B0FE0A-5304-45FA-9464-9A514C2A743D}" dt="2020-03-23T09:47:58.302" v="425" actId="47"/>
        <pc:sldMkLst>
          <pc:docMk/>
          <pc:sldMk cId="1629230709" sldId="496"/>
        </pc:sldMkLst>
      </pc:sldChg>
      <pc:sldChg chg="del">
        <pc:chgData name="Stijn Weijermars" userId="e364d0b9-009e-4116-b78a-a86aed516e71" providerId="ADAL" clId="{F4B0FE0A-5304-45FA-9464-9A514C2A743D}" dt="2020-03-23T09:47:55.682" v="423" actId="47"/>
        <pc:sldMkLst>
          <pc:docMk/>
          <pc:sldMk cId="1006443936" sldId="497"/>
        </pc:sldMkLst>
      </pc:sldChg>
      <pc:sldChg chg="modSp add">
        <pc:chgData name="Stijn Weijermars" userId="e364d0b9-009e-4116-b78a-a86aed516e71" providerId="ADAL" clId="{F4B0FE0A-5304-45FA-9464-9A514C2A743D}" dt="2020-03-23T10:39:23.608" v="1559" actId="20577"/>
        <pc:sldMkLst>
          <pc:docMk/>
          <pc:sldMk cId="3578190042" sldId="498"/>
        </pc:sldMkLst>
        <pc:spChg chg="mod">
          <ac:chgData name="Stijn Weijermars" userId="e364d0b9-009e-4116-b78a-a86aed516e71" providerId="ADAL" clId="{F4B0FE0A-5304-45FA-9464-9A514C2A743D}" dt="2020-03-23T10:39:23.608" v="1559" actId="20577"/>
          <ac:spMkLst>
            <pc:docMk/>
            <pc:sldMk cId="3578190042" sldId="498"/>
            <ac:spMk id="2" creationId="{07972A51-E97D-4138-A588-A371AF34394B}"/>
          </ac:spMkLst>
        </pc:spChg>
        <pc:spChg chg="mod">
          <ac:chgData name="Stijn Weijermars" userId="e364d0b9-009e-4116-b78a-a86aed516e71" providerId="ADAL" clId="{F4B0FE0A-5304-45FA-9464-9A514C2A743D}" dt="2020-03-23T09:47:44.317" v="422" actId="27636"/>
          <ac:spMkLst>
            <pc:docMk/>
            <pc:sldMk cId="3578190042" sldId="498"/>
            <ac:spMk id="3" creationId="{A2B95DDE-B092-432D-B128-A6746334F21A}"/>
          </ac:spMkLst>
        </pc:spChg>
      </pc:sldChg>
      <pc:sldChg chg="addSp delSp modSp add ord">
        <pc:chgData name="Stijn Weijermars" userId="e364d0b9-009e-4116-b78a-a86aed516e71" providerId="ADAL" clId="{F4B0FE0A-5304-45FA-9464-9A514C2A743D}" dt="2020-03-23T10:17:57.838" v="1536" actId="1076"/>
        <pc:sldMkLst>
          <pc:docMk/>
          <pc:sldMk cId="1551986021" sldId="499"/>
        </pc:sldMkLst>
        <pc:spChg chg="mod">
          <ac:chgData name="Stijn Weijermars" userId="e364d0b9-009e-4116-b78a-a86aed516e71" providerId="ADAL" clId="{F4B0FE0A-5304-45FA-9464-9A514C2A743D}" dt="2020-03-23T09:39:26.946" v="416" actId="20577"/>
          <ac:spMkLst>
            <pc:docMk/>
            <pc:sldMk cId="1551986021" sldId="499"/>
            <ac:spMk id="2" creationId="{B9DF378B-DB2D-4E32-B23B-B656E699BFA1}"/>
          </ac:spMkLst>
        </pc:spChg>
        <pc:spChg chg="del mod">
          <ac:chgData name="Stijn Weijermars" userId="e364d0b9-009e-4116-b78a-a86aed516e71" providerId="ADAL" clId="{F4B0FE0A-5304-45FA-9464-9A514C2A743D}" dt="2020-03-23T09:39:50.199" v="417" actId="478"/>
          <ac:spMkLst>
            <pc:docMk/>
            <pc:sldMk cId="1551986021" sldId="499"/>
            <ac:spMk id="3" creationId="{2D91A0DC-4055-43AE-8E7A-0675CF8B8849}"/>
          </ac:spMkLst>
        </pc:spChg>
        <pc:picChg chg="add mod">
          <ac:chgData name="Stijn Weijermars" userId="e364d0b9-009e-4116-b78a-a86aed516e71" providerId="ADAL" clId="{F4B0FE0A-5304-45FA-9464-9A514C2A743D}" dt="2020-03-23T10:17:57.838" v="1536" actId="1076"/>
          <ac:picMkLst>
            <pc:docMk/>
            <pc:sldMk cId="1551986021" sldId="499"/>
            <ac:picMk id="3" creationId="{31E98741-0E08-4CED-8905-B8AB66000B16}"/>
          </ac:picMkLst>
        </pc:picChg>
        <pc:picChg chg="add">
          <ac:chgData name="Stijn Weijermars" userId="e364d0b9-009e-4116-b78a-a86aed516e71" providerId="ADAL" clId="{F4B0FE0A-5304-45FA-9464-9A514C2A743D}" dt="2020-03-23T09:37:51.491" v="400"/>
          <ac:picMkLst>
            <pc:docMk/>
            <pc:sldMk cId="1551986021" sldId="499"/>
            <ac:picMk id="4" creationId="{F83E1637-FC50-4647-9DA3-C2530A1835D4}"/>
          </ac:picMkLst>
        </pc:picChg>
        <pc:picChg chg="add del mod">
          <ac:chgData name="Stijn Weijermars" userId="e364d0b9-009e-4116-b78a-a86aed516e71" providerId="ADAL" clId="{F4B0FE0A-5304-45FA-9464-9A514C2A743D}" dt="2020-03-23T10:17:49.606" v="1535" actId="478"/>
          <ac:picMkLst>
            <pc:docMk/>
            <pc:sldMk cId="1551986021" sldId="499"/>
            <ac:picMk id="5" creationId="{F8FFA4EE-7D04-4A59-BA87-CD45834A80F0}"/>
          </ac:picMkLst>
        </pc:picChg>
      </pc:sldChg>
      <pc:sldChg chg="addSp delSp modSp add">
        <pc:chgData name="Stijn Weijermars" userId="e364d0b9-009e-4116-b78a-a86aed516e71" providerId="ADAL" clId="{F4B0FE0A-5304-45FA-9464-9A514C2A743D}" dt="2020-03-23T09:47:33.431" v="420" actId="27636"/>
        <pc:sldMkLst>
          <pc:docMk/>
          <pc:sldMk cId="3270257407" sldId="500"/>
        </pc:sldMkLst>
        <pc:spChg chg="mod">
          <ac:chgData name="Stijn Weijermars" userId="e364d0b9-009e-4116-b78a-a86aed516e71" providerId="ADAL" clId="{F4B0FE0A-5304-45FA-9464-9A514C2A743D}" dt="2020-03-23T09:20:55.710" v="325" actId="20577"/>
          <ac:spMkLst>
            <pc:docMk/>
            <pc:sldMk cId="3270257407" sldId="500"/>
            <ac:spMk id="2" creationId="{07972A51-E97D-4138-A588-A371AF34394B}"/>
          </ac:spMkLst>
        </pc:spChg>
        <pc:spChg chg="mod">
          <ac:chgData name="Stijn Weijermars" userId="e364d0b9-009e-4116-b78a-a86aed516e71" providerId="ADAL" clId="{F4B0FE0A-5304-45FA-9464-9A514C2A743D}" dt="2020-03-23T09:47:33.431" v="420" actId="27636"/>
          <ac:spMkLst>
            <pc:docMk/>
            <pc:sldMk cId="3270257407" sldId="500"/>
            <ac:spMk id="3" creationId="{A2B95DDE-B092-432D-B128-A6746334F21A}"/>
          </ac:spMkLst>
        </pc:spChg>
        <pc:picChg chg="add del">
          <ac:chgData name="Stijn Weijermars" userId="e364d0b9-009e-4116-b78a-a86aed516e71" providerId="ADAL" clId="{F4B0FE0A-5304-45FA-9464-9A514C2A743D}" dt="2020-03-23T09:28:38.262" v="334" actId="478"/>
          <ac:picMkLst>
            <pc:docMk/>
            <pc:sldMk cId="3270257407" sldId="500"/>
            <ac:picMk id="4" creationId="{CB20A68B-0B2E-4D93-BDA4-B4F014895D88}"/>
          </ac:picMkLst>
        </pc:picChg>
      </pc:sldChg>
      <pc:sldChg chg="add del">
        <pc:chgData name="Stijn Weijermars" userId="e364d0b9-009e-4116-b78a-a86aed516e71" providerId="ADAL" clId="{F4B0FE0A-5304-45FA-9464-9A514C2A743D}" dt="2020-03-23T09:46:43.067" v="418" actId="2696"/>
        <pc:sldMkLst>
          <pc:docMk/>
          <pc:sldMk cId="1651361355" sldId="50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4021138" y="0"/>
            <a:ext cx="3076575" cy="512763"/>
          </a:xfrm>
          <a:prstGeom prst="rect">
            <a:avLst/>
          </a:prstGeom>
        </p:spPr>
        <p:txBody>
          <a:bodyPr vert="horz" lIns="91440" tIns="45720" rIns="91440" bIns="45720" rtlCol="0"/>
          <a:lstStyle>
            <a:lvl1pPr algn="r">
              <a:defRPr sz="1200"/>
            </a:lvl1pPr>
          </a:lstStyle>
          <a:p>
            <a:fld id="{5D1F7AA9-1F83-45A3-BEC1-0B19E81F2AE3}" type="datetimeFigureOut">
              <a:rPr lang="nl-NL" smtClean="0"/>
              <a:t>23-3-2020</a:t>
            </a:fld>
            <a:endParaRPr lang="nl-NL"/>
          </a:p>
        </p:txBody>
      </p:sp>
      <p:sp>
        <p:nvSpPr>
          <p:cNvPr id="4" name="Tijdelijke aanduiding voor dia-afbeelding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709613" y="4926013"/>
            <a:ext cx="5680075" cy="4029075"/>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850"/>
            <a:ext cx="3076575" cy="512763"/>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4021138" y="9721850"/>
            <a:ext cx="3076575" cy="512763"/>
          </a:xfrm>
          <a:prstGeom prst="rect">
            <a:avLst/>
          </a:prstGeom>
        </p:spPr>
        <p:txBody>
          <a:bodyPr vert="horz" lIns="91440" tIns="45720" rIns="91440" bIns="45720" rtlCol="0" anchor="b"/>
          <a:lstStyle>
            <a:lvl1pPr algn="r">
              <a:defRPr sz="1200"/>
            </a:lvl1pPr>
          </a:lstStyle>
          <a:p>
            <a:fld id="{71EF8B88-49C2-453F-92C1-FE690164DB82}" type="slidenum">
              <a:rPr lang="nl-NL" smtClean="0"/>
              <a:t>‹nr.›</a:t>
            </a:fld>
            <a:endParaRPr lang="nl-NL"/>
          </a:p>
        </p:txBody>
      </p:sp>
    </p:spTree>
    <p:extLst>
      <p:ext uri="{BB962C8B-B14F-4D97-AF65-F5344CB8AC3E}">
        <p14:creationId xmlns:p14="http://schemas.microsoft.com/office/powerpoint/2010/main" val="415454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l-NL" dirty="0"/>
          </a:p>
        </p:txBody>
      </p:sp>
      <p:sp>
        <p:nvSpPr>
          <p:cNvPr id="15363"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2ACFFE4-AE8B-499D-916C-0C6C9F16697B}" type="slidenum">
              <a:rPr kumimoji="0" lang="nl-NL"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nl-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2712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normAutofit/>
          </a:bodyPr>
          <a:lstStyle>
            <a:lvl1pPr>
              <a:defRPr sz="2800">
                <a:latin typeface="Arial" pitchFamily="34" charset="0"/>
                <a:cs typeface="Arial" pitchFamily="34" charset="0"/>
              </a:defRPr>
            </a:lvl1pPr>
          </a:lstStyle>
          <a:p>
            <a:r>
              <a:rPr lang="nl-NL"/>
              <a:t>Klik om de stijl te bewerken</a:t>
            </a:r>
          </a:p>
        </p:txBody>
      </p:sp>
      <p:sp>
        <p:nvSpPr>
          <p:cNvPr id="3" name="Ondertitel 2"/>
          <p:cNvSpPr>
            <a:spLocks noGrp="1"/>
          </p:cNvSpPr>
          <p:nvPr>
            <p:ph type="subTitle" idx="1"/>
          </p:nvPr>
        </p:nvSpPr>
        <p:spPr>
          <a:xfrm>
            <a:off x="1828800" y="3886200"/>
            <a:ext cx="85344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23-3-2020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164445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23-3-2020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33242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normAutofit/>
          </a:bodyPr>
          <a:lstStyle>
            <a:lvl1pPr>
              <a:defRPr sz="2800">
                <a:latin typeface="Arial" pitchFamily="34" charset="0"/>
                <a:cs typeface="Arial" pitchFamily="34" charset="0"/>
              </a:defRPr>
            </a:lvl1pPr>
          </a:lstStyle>
          <a:p>
            <a:r>
              <a:rPr lang="nl-NL" dirty="0"/>
              <a:t>Klik om de stijl te bewerken</a:t>
            </a:r>
          </a:p>
        </p:txBody>
      </p:sp>
      <p:sp>
        <p:nvSpPr>
          <p:cNvPr id="3" name="Ondertitel 2"/>
          <p:cNvSpPr>
            <a:spLocks noGrp="1"/>
          </p:cNvSpPr>
          <p:nvPr>
            <p:ph type="subTitle" idx="1"/>
          </p:nvPr>
        </p:nvSpPr>
        <p:spPr>
          <a:xfrm>
            <a:off x="1828800" y="3886200"/>
            <a:ext cx="85344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23-3-2020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4188990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noAutofit/>
          </a:bodyPr>
          <a:lstStyle>
            <a:lvl1pPr algn="l">
              <a:defRPr sz="2800" b="1">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idx="1"/>
          </p:nvPr>
        </p:nvSpPr>
        <p:spPr>
          <a:xfrm>
            <a:off x="2735627" y="1196753"/>
            <a:ext cx="8846773"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23-3-2020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3269917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normAutofit/>
          </a:bodyPr>
          <a:lstStyle>
            <a:lvl1pPr algn="l">
              <a:defRPr sz="3600" b="1" cap="all">
                <a:latin typeface="Arial" pitchFamily="34" charset="0"/>
                <a:cs typeface="Arial" pitchFamily="34" charset="0"/>
              </a:defRPr>
            </a:lvl1pPr>
          </a:lstStyle>
          <a:p>
            <a:r>
              <a:rPr lang="nl-NL" dirty="0"/>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23-3-2020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32413306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23-3-2020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3563151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dirty="0"/>
              <a:t>Klik om de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23-3-2020</a:t>
            </a:fld>
            <a:endParaRPr lang="nl-NL"/>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7146224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23-3-2020</a:t>
            </a:fld>
            <a:endParaRPr 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42597739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23-3-2020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40160508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23-3-2020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5737799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23-3-2020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944892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noAutofit/>
          </a:bodyPr>
          <a:lstStyle>
            <a:lvl1pPr algn="l">
              <a:defRPr sz="2800" b="1">
                <a:latin typeface="Arial" pitchFamily="34" charset="0"/>
                <a:cs typeface="Arial" pitchFamily="34" charset="0"/>
              </a:defRPr>
            </a:lvl1pPr>
          </a:lstStyle>
          <a:p>
            <a:r>
              <a:rPr lang="nl-NL"/>
              <a:t>Klik om de stijl te bewerken</a:t>
            </a:r>
          </a:p>
        </p:txBody>
      </p:sp>
      <p:sp>
        <p:nvSpPr>
          <p:cNvPr id="3" name="Tijdelijke aanduiding voor inhoud 2"/>
          <p:cNvSpPr>
            <a:spLocks noGrp="1"/>
          </p:cNvSpPr>
          <p:nvPr>
            <p:ph idx="1"/>
          </p:nvPr>
        </p:nvSpPr>
        <p:spPr>
          <a:xfrm>
            <a:off x="2735627" y="1196753"/>
            <a:ext cx="8846773"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23-3-2020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9047029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23-3-2020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3140440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normAutofit/>
          </a:bodyPr>
          <a:lstStyle>
            <a:lvl1pPr algn="l">
              <a:defRPr sz="3600" b="1" cap="all">
                <a:latin typeface="Arial" pitchFamily="34" charset="0"/>
                <a:cs typeface="Arial" pitchFamily="34" charset="0"/>
              </a:defRPr>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23-3-2020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876310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a:t>Klik om de stijl te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23-3-2020</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190626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23-3-2020</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678442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23-3-2020</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553595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23-3-2020</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553600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23-3-2020</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255288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23-3-2020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962723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21000"/>
            <a:lum/>
          </a:blip>
          <a:srcRect/>
          <a:stretch>
            <a:fillRect l="-20000" r="-20000"/>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D0DF-6525-4DBA-86C1-2BE34BA5B55D}" type="datetimeFigureOut">
              <a:rPr lang="nl-NL" smtClean="0">
                <a:solidFill>
                  <a:prstClr val="black">
                    <a:tint val="75000"/>
                  </a:prstClr>
                </a:solidFill>
              </a:rPr>
              <a:pPr/>
              <a:t>23-3-2020</a:t>
            </a:fld>
            <a:endParaRPr lang="nl-NL">
              <a:solidFill>
                <a:prstClr val="black">
                  <a:tint val="75000"/>
                </a:prstClr>
              </a:solidFill>
            </a:endParaRPr>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pic>
        <p:nvPicPr>
          <p:cNvPr id="7"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 y="1"/>
            <a:ext cx="12189884"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67925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FED390-F77C-4CDE-BB93-EE6416285244}" type="datetimeFigureOut">
              <a:rPr lang="nl-NL" smtClean="0"/>
              <a:t>23-3-2020</a:t>
            </a:fld>
            <a:endParaRPr lang="nl-NL"/>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308CA-A037-474B-AA6E-6C7C048F3532}" type="slidenum">
              <a:rPr lang="nl-NL" smtClean="0"/>
              <a:t>‹nr.›</a:t>
            </a:fld>
            <a:endParaRPr lang="nl-NL"/>
          </a:p>
        </p:txBody>
      </p:sp>
      <p:pic>
        <p:nvPicPr>
          <p:cNvPr id="7" name="Picture 2"/>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 y="1"/>
            <a:ext cx="12189884"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477176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time_continue=121&amp;v=bKlWdWmRc4M&amp;feature=emb_logo"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www.hieropgewekt.nl/kennisdossiers/postcoderoosregeling-financiele-aspecten" TargetMode="External"/><Relationship Id="rId7" Type="http://schemas.openxmlformats.org/officeDocument/2006/relationships/image" Target="../media/image8.png"/><Relationship Id="rId12"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7.png"/><Relationship Id="rId11" Type="http://schemas.openxmlformats.org/officeDocument/2006/relationships/image" Target="../media/image4.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hyperlink" Target="https://www.cbs.nl/" TargetMode="External"/><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ABE72CDF-C6A3-4017-AB9D-ADBFF17ADF57}"/>
              </a:ext>
            </a:extLst>
          </p:cNvPr>
          <p:cNvSpPr>
            <a:spLocks noGrp="1"/>
          </p:cNvSpPr>
          <p:nvPr>
            <p:ph idx="1"/>
          </p:nvPr>
        </p:nvSpPr>
        <p:spPr>
          <a:xfrm>
            <a:off x="2735627" y="1196753"/>
            <a:ext cx="6901859" cy="4929411"/>
          </a:xfrm>
        </p:spPr>
        <p:txBody>
          <a:bodyPr/>
          <a:lstStyle/>
          <a:p>
            <a:pPr marL="0" indent="0" algn="ctr">
              <a:buNone/>
            </a:pPr>
            <a:r>
              <a:rPr lang="nl-NL" sz="4800" dirty="0"/>
              <a:t>Water &amp; Energie </a:t>
            </a:r>
          </a:p>
          <a:p>
            <a:pPr marL="0" indent="0" algn="ctr">
              <a:buNone/>
            </a:pPr>
            <a:r>
              <a:rPr lang="nl-NL" dirty="0"/>
              <a:t>Periode 3 </a:t>
            </a:r>
          </a:p>
          <a:p>
            <a:pPr marL="0" indent="0" algn="ctr">
              <a:buNone/>
            </a:pPr>
            <a:r>
              <a:rPr lang="nl-NL" dirty="0"/>
              <a:t>IBS De community verbonden</a:t>
            </a:r>
          </a:p>
          <a:p>
            <a:pPr marL="0" indent="0" algn="ctr">
              <a:buNone/>
            </a:pPr>
            <a:r>
              <a:rPr lang="nl-NL" sz="2400" dirty="0"/>
              <a:t>Les 6 Postcoderoosregeling </a:t>
            </a:r>
          </a:p>
        </p:txBody>
      </p:sp>
    </p:spTree>
    <p:extLst>
      <p:ext uri="{BB962C8B-B14F-4D97-AF65-F5344CB8AC3E}">
        <p14:creationId xmlns:p14="http://schemas.microsoft.com/office/powerpoint/2010/main" val="2152000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CA93AD6-598F-407E-B4D1-0DFF9E8E2988}"/>
              </a:ext>
            </a:extLst>
          </p:cNvPr>
          <p:cNvSpPr>
            <a:spLocks noGrp="1"/>
          </p:cNvSpPr>
          <p:nvPr>
            <p:ph idx="1"/>
          </p:nvPr>
        </p:nvSpPr>
        <p:spPr>
          <a:xfrm>
            <a:off x="2788764" y="575838"/>
            <a:ext cx="8382315" cy="803511"/>
          </a:xfrm>
        </p:spPr>
        <p:txBody>
          <a:bodyPr>
            <a:normAutofit/>
          </a:bodyPr>
          <a:lstStyle/>
          <a:p>
            <a:pPr marL="0" indent="0">
              <a:buNone/>
            </a:pPr>
            <a:r>
              <a:rPr lang="nl-NL" b="1"/>
              <a:t>Planning voor deze periode </a:t>
            </a:r>
          </a:p>
        </p:txBody>
      </p:sp>
      <p:graphicFrame>
        <p:nvGraphicFramePr>
          <p:cNvPr id="2" name="Tabel 1">
            <a:extLst>
              <a:ext uri="{FF2B5EF4-FFF2-40B4-BE49-F238E27FC236}">
                <a16:creationId xmlns:a16="http://schemas.microsoft.com/office/drawing/2014/main" id="{E0DAF8ED-3BC2-4AFC-8D99-37C54CE1CCFF}"/>
              </a:ext>
            </a:extLst>
          </p:cNvPr>
          <p:cNvGraphicFramePr>
            <a:graphicFrameLocks noGrp="1"/>
          </p:cNvGraphicFramePr>
          <p:nvPr>
            <p:extLst>
              <p:ext uri="{D42A27DB-BD31-4B8C-83A1-F6EECF244321}">
                <p14:modId xmlns:p14="http://schemas.microsoft.com/office/powerpoint/2010/main" val="1035599301"/>
              </p:ext>
            </p:extLst>
          </p:nvPr>
        </p:nvGraphicFramePr>
        <p:xfrm>
          <a:off x="2788764" y="1379349"/>
          <a:ext cx="8509500" cy="4138051"/>
        </p:xfrm>
        <a:graphic>
          <a:graphicData uri="http://schemas.openxmlformats.org/drawingml/2006/table">
            <a:tbl>
              <a:tblPr firstRow="1" firstCol="1" bandRow="1"/>
              <a:tblGrid>
                <a:gridCol w="1277041">
                  <a:extLst>
                    <a:ext uri="{9D8B030D-6E8A-4147-A177-3AD203B41FA5}">
                      <a16:colId xmlns:a16="http://schemas.microsoft.com/office/drawing/2014/main" val="3500031580"/>
                    </a:ext>
                  </a:extLst>
                </a:gridCol>
                <a:gridCol w="7232459">
                  <a:extLst>
                    <a:ext uri="{9D8B030D-6E8A-4147-A177-3AD203B41FA5}">
                      <a16:colId xmlns:a16="http://schemas.microsoft.com/office/drawing/2014/main" val="3296496059"/>
                    </a:ext>
                  </a:extLst>
                </a:gridCol>
              </a:tblGrid>
              <a:tr h="365813">
                <a:tc>
                  <a:txBody>
                    <a:bodyPr/>
                    <a:lstStyle/>
                    <a:p>
                      <a:pPr>
                        <a:spcAft>
                          <a:spcPts val="0"/>
                        </a:spcAft>
                      </a:pPr>
                      <a:r>
                        <a:rPr lang="nl-NL" sz="2000" b="1">
                          <a:effectLst/>
                          <a:latin typeface="Arial" panose="020B0604020202020204" pitchFamily="34" charset="0"/>
                          <a:ea typeface="Calibri" panose="020F0502020204030204" pitchFamily="34" charset="0"/>
                          <a:cs typeface="Times New Roman" panose="02020603050405020304" pitchFamily="18" charset="0"/>
                        </a:rPr>
                        <a:t>Week</a:t>
                      </a:r>
                      <a:endParaRPr lang="nl-NL"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000" b="1">
                          <a:effectLst/>
                          <a:latin typeface="Arial" panose="020B0604020202020204" pitchFamily="34" charset="0"/>
                          <a:ea typeface="Calibri" panose="020F0502020204030204" pitchFamily="34" charset="0"/>
                          <a:cs typeface="Times New Roman" panose="02020603050405020304" pitchFamily="18" charset="0"/>
                        </a:rPr>
                        <a:t>Inhoud</a:t>
                      </a:r>
                      <a:endParaRPr lang="nl-NL"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7526507"/>
                  </a:ext>
                </a:extLst>
              </a:tr>
              <a:tr h="370430">
                <a:tc>
                  <a:txBody>
                    <a:bodyPr/>
                    <a:lstStyle/>
                    <a:p>
                      <a:pPr>
                        <a:spcAft>
                          <a:spcPts val="0"/>
                        </a:spcAft>
                      </a:pPr>
                      <a:r>
                        <a:rPr lang="nl-NL" sz="2000">
                          <a:effectLst/>
                          <a:latin typeface="Arial" panose="020B060402020202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000">
                          <a:effectLst/>
                          <a:latin typeface="Arial" panose="020B0604020202020204" pitchFamily="34" charset="0"/>
                          <a:ea typeface="Calibri" panose="020F0502020204030204" pitchFamily="34" charset="0"/>
                          <a:cs typeface="Times New Roman" panose="02020603050405020304" pitchFamily="18" charset="0"/>
                        </a:rPr>
                        <a:t>Aftrap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1662095"/>
                  </a:ext>
                </a:extLst>
              </a:tr>
              <a:tr h="370430">
                <a:tc>
                  <a:txBody>
                    <a:bodyPr/>
                    <a:lstStyle/>
                    <a:p>
                      <a:pPr>
                        <a:spcAft>
                          <a:spcPts val="0"/>
                        </a:spcAft>
                      </a:pPr>
                      <a:r>
                        <a:rPr lang="nl-NL" sz="2000">
                          <a:effectLst/>
                          <a:latin typeface="Arial" panose="020B060402020202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000">
                          <a:effectLst/>
                          <a:latin typeface="Arial" panose="020B0604020202020204" pitchFamily="34" charset="0"/>
                          <a:ea typeface="Calibri" panose="020F0502020204030204" pitchFamily="34" charset="0"/>
                          <a:cs typeface="Times New Roman" panose="02020603050405020304" pitchFamily="18" charset="0"/>
                        </a:rPr>
                        <a:t>Energie- en Gebiedscoöperaties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2076195"/>
                  </a:ext>
                </a:extLst>
              </a:tr>
              <a:tr h="370430">
                <a:tc>
                  <a:txBody>
                    <a:bodyPr/>
                    <a:lstStyle/>
                    <a:p>
                      <a:pPr>
                        <a:spcAft>
                          <a:spcPts val="0"/>
                        </a:spcAft>
                      </a:pPr>
                      <a:r>
                        <a:rPr lang="nl-NL" sz="2000">
                          <a:effectLst/>
                          <a:latin typeface="Arial" panose="020B060402020202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000">
                          <a:effectLst/>
                          <a:latin typeface="Arial" panose="020B0604020202020204" pitchFamily="34" charset="0"/>
                          <a:ea typeface="Calibri" panose="020F0502020204030204" pitchFamily="34" charset="0"/>
                          <a:cs typeface="Times New Roman" panose="02020603050405020304" pitchFamily="18" charset="0"/>
                        </a:rPr>
                        <a:t>Collectieve energiesystemen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5662711"/>
                  </a:ext>
                </a:extLst>
              </a:tr>
              <a:tr h="370430">
                <a:tc>
                  <a:txBody>
                    <a:bodyPr/>
                    <a:lstStyle/>
                    <a:p>
                      <a:pPr>
                        <a:spcAft>
                          <a:spcPts val="0"/>
                        </a:spcAft>
                      </a:pPr>
                      <a:r>
                        <a:rPr lang="nl-NL" sz="2000">
                          <a:effectLst/>
                          <a:latin typeface="Arial" panose="020B060402020202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000">
                          <a:effectLst/>
                          <a:latin typeface="Arial" panose="020B0604020202020204" pitchFamily="34" charset="0"/>
                          <a:ea typeface="Calibri" panose="020F0502020204030204" pitchFamily="34" charset="0"/>
                          <a:cs typeface="Times New Roman" panose="02020603050405020304" pitchFamily="18" charset="0"/>
                        </a:rPr>
                        <a:t>Warmtenetten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0169337"/>
                  </a:ext>
                </a:extLst>
              </a:tr>
              <a:tr h="370430">
                <a:tc>
                  <a:txBody>
                    <a:bodyPr/>
                    <a:lstStyle/>
                    <a:p>
                      <a:pPr>
                        <a:spcAft>
                          <a:spcPts val="0"/>
                        </a:spcAft>
                      </a:pPr>
                      <a:r>
                        <a:rPr lang="nl-NL" sz="2000">
                          <a:effectLst/>
                          <a:latin typeface="Arial" panose="020B0604020202020204" pitchFamily="34" charset="0"/>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000">
                          <a:effectLst/>
                          <a:latin typeface="Arial" panose="020B0604020202020204" pitchFamily="34" charset="0"/>
                          <a:ea typeface="Calibri" panose="020F0502020204030204" pitchFamily="34" charset="0"/>
                          <a:cs typeface="Times New Roman" panose="02020603050405020304" pitchFamily="18" charset="0"/>
                        </a:rPr>
                        <a:t>Kleinschalige vergisting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3307009"/>
                  </a:ext>
                </a:extLst>
              </a:tr>
              <a:tr h="370430">
                <a:tc>
                  <a:txBody>
                    <a:bodyPr/>
                    <a:lstStyle/>
                    <a:p>
                      <a:pPr>
                        <a:spcAft>
                          <a:spcPts val="0"/>
                        </a:spcAft>
                      </a:pPr>
                      <a:r>
                        <a:rPr lang="nl-NL" sz="2000">
                          <a:effectLst/>
                          <a:latin typeface="Arial" panose="020B0604020202020204" pitchFamily="34" charset="0"/>
                          <a:ea typeface="Calibri" panose="020F0502020204030204" pitchFamily="34" charset="0"/>
                          <a:cs typeface="Times New Roman" panose="02020603050405020304" pitchFamily="18"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000">
                          <a:effectLst/>
                          <a:latin typeface="Arial" panose="020B0604020202020204" pitchFamily="34" charset="0"/>
                          <a:ea typeface="Calibri" panose="020F0502020204030204" pitchFamily="34" charset="0"/>
                          <a:cs typeface="Times New Roman" panose="02020603050405020304" pitchFamily="18" charset="0"/>
                        </a:rPr>
                        <a:t>Postcoderoosregeling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9275196"/>
                  </a:ext>
                </a:extLst>
              </a:tr>
              <a:tr h="438368">
                <a:tc>
                  <a:txBody>
                    <a:bodyPr/>
                    <a:lstStyle/>
                    <a:p>
                      <a:pPr>
                        <a:spcAft>
                          <a:spcPts val="0"/>
                        </a:spcAft>
                      </a:pPr>
                      <a:r>
                        <a:rPr lang="nl-NL" sz="2000">
                          <a:effectLst/>
                          <a:latin typeface="Arial" panose="020B0604020202020204" pitchFamily="34" charset="0"/>
                          <a:ea typeface="Calibri" panose="020F0502020204030204" pitchFamily="34" charset="0"/>
                          <a:cs typeface="Times New Roman" panose="02020603050405020304" pitchFamily="18" charset="0"/>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000">
                          <a:effectLst/>
                          <a:latin typeface="Arial" panose="020B0604020202020204" pitchFamily="34" charset="0"/>
                          <a:ea typeface="Calibri" panose="020F0502020204030204" pitchFamily="34" charset="0"/>
                          <a:cs typeface="Times New Roman" panose="02020603050405020304" pitchFamily="18" charset="0"/>
                        </a:rPr>
                        <a:t>Kleinschalige collectieve afvalwaterzuivering (</a:t>
                      </a:r>
                      <a:r>
                        <a:rPr lang="nl-NL" sz="2000" err="1">
                          <a:effectLst/>
                          <a:latin typeface="Arial" panose="020B0604020202020204" pitchFamily="34" charset="0"/>
                          <a:ea typeface="Calibri" panose="020F0502020204030204" pitchFamily="34" charset="0"/>
                          <a:cs typeface="Times New Roman" panose="02020603050405020304" pitchFamily="18" charset="0"/>
                        </a:rPr>
                        <a:t>helofyten</a:t>
                      </a:r>
                      <a:r>
                        <a:rPr lang="nl-NL" sz="2000">
                          <a:effectLst/>
                          <a:latin typeface="Arial" panose="020B060402020202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4000687"/>
                  </a:ext>
                </a:extLst>
              </a:tr>
              <a:tr h="370430">
                <a:tc>
                  <a:txBody>
                    <a:bodyPr/>
                    <a:lstStyle/>
                    <a:p>
                      <a:pPr>
                        <a:spcAft>
                          <a:spcPts val="0"/>
                        </a:spcAft>
                      </a:pPr>
                      <a:r>
                        <a:rPr lang="nl-NL" sz="2000">
                          <a:effectLst/>
                          <a:latin typeface="Arial" panose="020B0604020202020204" pitchFamily="34" charset="0"/>
                          <a:ea typeface="Calibri" panose="020F0502020204030204" pitchFamily="34" charset="0"/>
                          <a:cs typeface="Times New Roman" panose="02020603050405020304" pitchFamily="18"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000">
                          <a:effectLst/>
                          <a:latin typeface="Arial" panose="020B0604020202020204" pitchFamily="34" charset="0"/>
                          <a:ea typeface="Calibri" panose="020F0502020204030204" pitchFamily="34" charset="0"/>
                          <a:cs typeface="Times New Roman" panose="02020603050405020304" pitchFamily="18" charset="0"/>
                        </a:rPr>
                        <a:t>Herhaling &amp; excursie (</a:t>
                      </a:r>
                      <a:r>
                        <a:rPr lang="nl-NL" sz="2000" err="1">
                          <a:effectLst/>
                          <a:latin typeface="Arial" panose="020B0604020202020204" pitchFamily="34" charset="0"/>
                          <a:ea typeface="Calibri" panose="020F0502020204030204" pitchFamily="34" charset="0"/>
                          <a:cs typeface="Times New Roman" panose="02020603050405020304" pitchFamily="18" charset="0"/>
                        </a:rPr>
                        <a:t>helofyten</a:t>
                      </a:r>
                      <a:r>
                        <a:rPr lang="nl-NL" sz="2000">
                          <a:effectLst/>
                          <a:latin typeface="Arial" panose="020B060402020202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5740658"/>
                  </a:ext>
                </a:extLst>
              </a:tr>
              <a:tr h="370430">
                <a:tc>
                  <a:txBody>
                    <a:bodyPr/>
                    <a:lstStyle/>
                    <a:p>
                      <a:pPr>
                        <a:spcAft>
                          <a:spcPts val="0"/>
                        </a:spcAft>
                      </a:pPr>
                      <a:r>
                        <a:rPr lang="nl-NL" sz="2000">
                          <a:effectLst/>
                          <a:latin typeface="Arial" panose="020B0604020202020204" pitchFamily="34" charset="0"/>
                          <a:ea typeface="Calibri" panose="020F0502020204030204" pitchFamily="34" charset="0"/>
                          <a:cs typeface="Times New Roman" panose="02020603050405020304" pitchFamily="18" charset="0"/>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000">
                          <a:solidFill>
                            <a:srgbClr val="7F7F7F"/>
                          </a:solidFill>
                          <a:effectLst/>
                          <a:latin typeface="Arial" panose="020B0604020202020204" pitchFamily="34" charset="0"/>
                          <a:ea typeface="Calibri" panose="020F0502020204030204" pitchFamily="34" charset="0"/>
                          <a:cs typeface="Times New Roman" panose="02020603050405020304" pitchFamily="18" charset="0"/>
                        </a:rPr>
                        <a:t>Geen lessen - toetsen</a:t>
                      </a:r>
                      <a:endParaRPr lang="nl-NL"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9652035"/>
                  </a:ext>
                </a:extLst>
              </a:tr>
              <a:tr h="370430">
                <a:tc>
                  <a:txBody>
                    <a:bodyPr/>
                    <a:lstStyle/>
                    <a:p>
                      <a:pPr>
                        <a:spcAft>
                          <a:spcPts val="0"/>
                        </a:spcAft>
                      </a:pPr>
                      <a:r>
                        <a:rPr lang="nl-NL" sz="2000">
                          <a:effectLst/>
                          <a:latin typeface="Arial" panose="020B0604020202020204" pitchFamily="34" charset="0"/>
                          <a:ea typeface="Calibri" panose="020F0502020204030204" pitchFamily="34" charset="0"/>
                          <a:cs typeface="Times New Roman" panose="02020603050405020304" pitchFamily="18" charset="0"/>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000">
                          <a:solidFill>
                            <a:srgbClr val="808080"/>
                          </a:solidFill>
                          <a:effectLst/>
                          <a:latin typeface="Arial" panose="020B0604020202020204" pitchFamily="34" charset="0"/>
                          <a:ea typeface="Calibri" panose="020F0502020204030204" pitchFamily="34" charset="0"/>
                          <a:cs typeface="Times New Roman" panose="02020603050405020304" pitchFamily="18" charset="0"/>
                        </a:rPr>
                        <a:t>Geen lessen i.v.m. herkansingen</a:t>
                      </a:r>
                      <a:endParaRPr lang="nl-NL"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0520660"/>
                  </a:ext>
                </a:extLst>
              </a:tr>
            </a:tbl>
          </a:graphicData>
        </a:graphic>
      </p:graphicFrame>
    </p:spTree>
    <p:extLst>
      <p:ext uri="{BB962C8B-B14F-4D97-AF65-F5344CB8AC3E}">
        <p14:creationId xmlns:p14="http://schemas.microsoft.com/office/powerpoint/2010/main" val="4213487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972A51-E97D-4138-A588-A371AF34394B}"/>
              </a:ext>
            </a:extLst>
          </p:cNvPr>
          <p:cNvSpPr>
            <a:spLocks noGrp="1"/>
          </p:cNvSpPr>
          <p:nvPr>
            <p:ph type="title"/>
          </p:nvPr>
        </p:nvSpPr>
        <p:spPr/>
        <p:txBody>
          <a:bodyPr/>
          <a:lstStyle/>
          <a:p>
            <a:r>
              <a:rPr lang="nl-NL" dirty="0"/>
              <a:t>Postcoderoosregeling</a:t>
            </a:r>
          </a:p>
        </p:txBody>
      </p:sp>
      <p:sp>
        <p:nvSpPr>
          <p:cNvPr id="3" name="Tijdelijke aanduiding voor inhoud 2">
            <a:extLst>
              <a:ext uri="{FF2B5EF4-FFF2-40B4-BE49-F238E27FC236}">
                <a16:creationId xmlns:a16="http://schemas.microsoft.com/office/drawing/2014/main" id="{A2B95DDE-B092-432D-B128-A6746334F21A}"/>
              </a:ext>
            </a:extLst>
          </p:cNvPr>
          <p:cNvSpPr>
            <a:spLocks noGrp="1"/>
          </p:cNvSpPr>
          <p:nvPr>
            <p:ph idx="1"/>
          </p:nvPr>
        </p:nvSpPr>
        <p:spPr/>
        <p:txBody>
          <a:bodyPr/>
          <a:lstStyle/>
          <a:p>
            <a:pPr marL="0" indent="0">
              <a:buNone/>
            </a:pPr>
            <a:r>
              <a:rPr lang="nl-NL" b="1" dirty="0"/>
              <a:t>een voorbeeld</a:t>
            </a:r>
          </a:p>
        </p:txBody>
      </p:sp>
      <p:pic>
        <p:nvPicPr>
          <p:cNvPr id="4" name="Afbeelding 3">
            <a:hlinkClick r:id="rId2"/>
            <a:extLst>
              <a:ext uri="{FF2B5EF4-FFF2-40B4-BE49-F238E27FC236}">
                <a16:creationId xmlns:a16="http://schemas.microsoft.com/office/drawing/2014/main" id="{2C8C91FE-6FA8-46CC-89AF-D017D664AB03}"/>
              </a:ext>
            </a:extLst>
          </p:cNvPr>
          <p:cNvPicPr>
            <a:picLocks noChangeAspect="1"/>
          </p:cNvPicPr>
          <p:nvPr/>
        </p:nvPicPr>
        <p:blipFill>
          <a:blip r:embed="rId3"/>
          <a:stretch>
            <a:fillRect/>
          </a:stretch>
        </p:blipFill>
        <p:spPr>
          <a:xfrm>
            <a:off x="2639616" y="1971675"/>
            <a:ext cx="7058025" cy="2914650"/>
          </a:xfrm>
          <a:prstGeom prst="rect">
            <a:avLst/>
          </a:prstGeom>
        </p:spPr>
      </p:pic>
    </p:spTree>
    <p:extLst>
      <p:ext uri="{BB962C8B-B14F-4D97-AF65-F5344CB8AC3E}">
        <p14:creationId xmlns:p14="http://schemas.microsoft.com/office/powerpoint/2010/main" val="2520462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972A51-E97D-4138-A588-A371AF34394B}"/>
              </a:ext>
            </a:extLst>
          </p:cNvPr>
          <p:cNvSpPr>
            <a:spLocks noGrp="1"/>
          </p:cNvSpPr>
          <p:nvPr>
            <p:ph type="title"/>
          </p:nvPr>
        </p:nvSpPr>
        <p:spPr/>
        <p:txBody>
          <a:bodyPr/>
          <a:lstStyle/>
          <a:p>
            <a:r>
              <a:rPr lang="nl-NL" dirty="0"/>
              <a:t>Postcoderoosregeling</a:t>
            </a:r>
          </a:p>
        </p:txBody>
      </p:sp>
      <p:sp>
        <p:nvSpPr>
          <p:cNvPr id="3" name="Tijdelijke aanduiding voor inhoud 2">
            <a:extLst>
              <a:ext uri="{FF2B5EF4-FFF2-40B4-BE49-F238E27FC236}">
                <a16:creationId xmlns:a16="http://schemas.microsoft.com/office/drawing/2014/main" id="{A2B95DDE-B092-432D-B128-A6746334F21A}"/>
              </a:ext>
            </a:extLst>
          </p:cNvPr>
          <p:cNvSpPr>
            <a:spLocks noGrp="1"/>
          </p:cNvSpPr>
          <p:nvPr>
            <p:ph idx="1"/>
          </p:nvPr>
        </p:nvSpPr>
        <p:spPr/>
        <p:txBody>
          <a:bodyPr>
            <a:normAutofit/>
          </a:bodyPr>
          <a:lstStyle/>
          <a:p>
            <a:r>
              <a:rPr lang="nl-NL" sz="2000" dirty="0"/>
              <a:t>De </a:t>
            </a:r>
            <a:r>
              <a:rPr lang="nl-NL" sz="2000" dirty="0" err="1"/>
              <a:t>PostCodeRoos</a:t>
            </a:r>
            <a:r>
              <a:rPr lang="nl-NL" sz="2000" dirty="0"/>
              <a:t> regeling (fiscale benaming is de Regeling Verlaagd Tarief) een financieringsmogelijkheid om gezamenlijk zonne-energie op te wekken, zonder dat de zonnepanelen op het eigen dak hoeven te liggen.</a:t>
            </a:r>
          </a:p>
          <a:p>
            <a:r>
              <a:rPr lang="nl-NL" sz="2000" dirty="0"/>
              <a:t>Deelnemers richten samen een coöperatie op of maken gebruik van een bestaande VVE (Vereniging Van Eigenaren)</a:t>
            </a:r>
          </a:p>
          <a:p>
            <a:r>
              <a:rPr lang="nl-NL" sz="2000" dirty="0"/>
              <a:t>Zij investeren gezamenlijk in een zonnedak door het kopen van zonparticipaties. Deze zonparticipaties geven jaarlijks recht op de opbrengst van één zonnepaneel. </a:t>
            </a:r>
          </a:p>
          <a:p>
            <a:r>
              <a:rPr lang="nl-NL" sz="2000" dirty="0"/>
              <a:t>In ruil voor hun deelname (investering) ontvangen deelnemers, naar rato van het aantal zonparticipaties, jaarlijks een teruggave van energiebelasting die zij betaald hebben over de energie die zij thuis gebruiken. (door de overheid gegarandeerd voor (minimaal) 15 jaar)</a:t>
            </a:r>
          </a:p>
        </p:txBody>
      </p:sp>
    </p:spTree>
    <p:extLst>
      <p:ext uri="{BB962C8B-B14F-4D97-AF65-F5344CB8AC3E}">
        <p14:creationId xmlns:p14="http://schemas.microsoft.com/office/powerpoint/2010/main" val="2657356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972A51-E97D-4138-A588-A371AF34394B}"/>
              </a:ext>
            </a:extLst>
          </p:cNvPr>
          <p:cNvSpPr>
            <a:spLocks noGrp="1"/>
          </p:cNvSpPr>
          <p:nvPr>
            <p:ph type="title"/>
          </p:nvPr>
        </p:nvSpPr>
        <p:spPr/>
        <p:txBody>
          <a:bodyPr/>
          <a:lstStyle/>
          <a:p>
            <a:r>
              <a:rPr lang="nl-NL" dirty="0"/>
              <a:t>Postcoderoosregeling; hoe werk het </a:t>
            </a:r>
          </a:p>
        </p:txBody>
      </p:sp>
      <p:sp>
        <p:nvSpPr>
          <p:cNvPr id="3" name="Tijdelijke aanduiding voor inhoud 2">
            <a:extLst>
              <a:ext uri="{FF2B5EF4-FFF2-40B4-BE49-F238E27FC236}">
                <a16:creationId xmlns:a16="http://schemas.microsoft.com/office/drawing/2014/main" id="{A2B95DDE-B092-432D-B128-A6746334F21A}"/>
              </a:ext>
            </a:extLst>
          </p:cNvPr>
          <p:cNvSpPr>
            <a:spLocks noGrp="1"/>
          </p:cNvSpPr>
          <p:nvPr>
            <p:ph idx="1"/>
          </p:nvPr>
        </p:nvSpPr>
        <p:spPr/>
        <p:txBody>
          <a:bodyPr>
            <a:normAutofit/>
          </a:bodyPr>
          <a:lstStyle/>
          <a:p>
            <a:r>
              <a:rPr lang="nl-NL" sz="2000" dirty="0"/>
              <a:t>De elektriciteit die de gezamenlijke installatie opwekt wordt door de coöperatie verkocht aan een energiebedrijf. De jaarlijkse stroomopbrengst wordt door de coöperatie gebruikt om de jaarlijkse exploitatiekosten te betalen. </a:t>
            </a:r>
          </a:p>
          <a:p>
            <a:r>
              <a:rPr lang="nl-NL" sz="2000" dirty="0"/>
              <a:t>Na afloop van een opwekjaar stelt de coöperatie vast hoeveel daadwerkelijk geproduceerde stroom er aan de participatie van elke deelnemer in het project is toe te schrijven. De coöperatie stuurt hierover een verklaring naar elk van de deelnemers in het project. Met deze gegevens gaan de deelnemers naar hun eigen energieleverancier, de leverancier van wie zij op hun huis adres de energie betrekken, zodat deze het jaarlijkse belastingvoordeel met hun kan verrekenen.</a:t>
            </a:r>
          </a:p>
        </p:txBody>
      </p:sp>
    </p:spTree>
    <p:extLst>
      <p:ext uri="{BB962C8B-B14F-4D97-AF65-F5344CB8AC3E}">
        <p14:creationId xmlns:p14="http://schemas.microsoft.com/office/powerpoint/2010/main" val="3270257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972A51-E97D-4138-A588-A371AF34394B}"/>
              </a:ext>
            </a:extLst>
          </p:cNvPr>
          <p:cNvSpPr>
            <a:spLocks noGrp="1"/>
          </p:cNvSpPr>
          <p:nvPr>
            <p:ph type="title"/>
          </p:nvPr>
        </p:nvSpPr>
        <p:spPr/>
        <p:txBody>
          <a:bodyPr/>
          <a:lstStyle/>
          <a:p>
            <a:r>
              <a:rPr lang="nl-NL" dirty="0"/>
              <a:t>Postcoderoosregeling; voorwaarden </a:t>
            </a:r>
          </a:p>
        </p:txBody>
      </p:sp>
      <p:sp>
        <p:nvSpPr>
          <p:cNvPr id="3" name="Tijdelijke aanduiding voor inhoud 2">
            <a:extLst>
              <a:ext uri="{FF2B5EF4-FFF2-40B4-BE49-F238E27FC236}">
                <a16:creationId xmlns:a16="http://schemas.microsoft.com/office/drawing/2014/main" id="{A2B95DDE-B092-432D-B128-A6746334F21A}"/>
              </a:ext>
            </a:extLst>
          </p:cNvPr>
          <p:cNvSpPr>
            <a:spLocks noGrp="1"/>
          </p:cNvSpPr>
          <p:nvPr>
            <p:ph idx="1"/>
          </p:nvPr>
        </p:nvSpPr>
        <p:spPr/>
        <p:txBody>
          <a:bodyPr>
            <a:normAutofit/>
          </a:bodyPr>
          <a:lstStyle/>
          <a:p>
            <a:r>
              <a:rPr lang="nl-NL" sz="2000" dirty="0"/>
              <a:t>Deelnemers aan een </a:t>
            </a:r>
            <a:r>
              <a:rPr lang="nl-NL" sz="2000" dirty="0" err="1"/>
              <a:t>PostCodeRoos</a:t>
            </a:r>
            <a:r>
              <a:rPr lang="nl-NL" sz="2000" dirty="0"/>
              <a:t> project moeten wel in de nabijheid van de productie-installatie wonen, in de zogenoemde </a:t>
            </a:r>
            <a:r>
              <a:rPr lang="nl-NL" sz="2000" dirty="0" err="1"/>
              <a:t>PostCodeRoos</a:t>
            </a:r>
            <a:r>
              <a:rPr lang="nl-NL" sz="2000" dirty="0"/>
              <a:t>.</a:t>
            </a:r>
          </a:p>
          <a:p>
            <a:r>
              <a:rPr lang="nl-NL" sz="2000" dirty="0"/>
              <a:t>Deelnemers kunnen voor maximaal 10.000 kWh mee doen aan het project, dat wil zeggen zij kunnen over maximaal 10.000 kWh de betaalde energiebelasting terugvragen. Dit maximum van 10.000 kWh geldt alleen als u ook verbruik van 10.000 kWh heeft. </a:t>
            </a:r>
          </a:p>
          <a:p>
            <a:r>
              <a:rPr lang="nl-NL" sz="2000" dirty="0"/>
              <a:t>Leden van een coöperatie of Vereniging van Eigenaars (VvE) met een aanwijzing van de Belastingdienst komen in aanmerking voor de regeling. </a:t>
            </a:r>
          </a:p>
          <a:p>
            <a:r>
              <a:rPr lang="nl-NL" sz="2000" dirty="0"/>
              <a:t>Daarnaast moeten de deelnemers voor hun eigen stroom gebruik een kleinverbruikersaansluiting</a:t>
            </a:r>
          </a:p>
          <a:p>
            <a:r>
              <a:rPr lang="nl-NL" sz="2000" dirty="0"/>
              <a:t>Bedrijven (btw ondernemers) mogen voor maximaal 20% deelnemen in het vermogen van de coöperatie.</a:t>
            </a:r>
          </a:p>
        </p:txBody>
      </p:sp>
    </p:spTree>
    <p:extLst>
      <p:ext uri="{BB962C8B-B14F-4D97-AF65-F5344CB8AC3E}">
        <p14:creationId xmlns:p14="http://schemas.microsoft.com/office/powerpoint/2010/main" val="3578190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DF378B-DB2D-4E32-B23B-B656E699BFA1}"/>
              </a:ext>
            </a:extLst>
          </p:cNvPr>
          <p:cNvSpPr>
            <a:spLocks noGrp="1"/>
          </p:cNvSpPr>
          <p:nvPr>
            <p:ph type="title"/>
          </p:nvPr>
        </p:nvSpPr>
        <p:spPr/>
        <p:txBody>
          <a:bodyPr/>
          <a:lstStyle/>
          <a:p>
            <a:r>
              <a:rPr lang="nl-NL" dirty="0"/>
              <a:t>Postcoderoos</a:t>
            </a:r>
          </a:p>
        </p:txBody>
      </p:sp>
      <p:pic>
        <p:nvPicPr>
          <p:cNvPr id="4" name="Afbeelding 3">
            <a:extLst>
              <a:ext uri="{FF2B5EF4-FFF2-40B4-BE49-F238E27FC236}">
                <a16:creationId xmlns:a16="http://schemas.microsoft.com/office/drawing/2014/main" id="{F83E1637-FC50-4647-9DA3-C2530A1835D4}"/>
              </a:ext>
            </a:extLst>
          </p:cNvPr>
          <p:cNvPicPr>
            <a:picLocks noChangeAspect="1"/>
          </p:cNvPicPr>
          <p:nvPr/>
        </p:nvPicPr>
        <p:blipFill>
          <a:blip r:embed="rId2"/>
          <a:stretch>
            <a:fillRect/>
          </a:stretch>
        </p:blipFill>
        <p:spPr>
          <a:xfrm>
            <a:off x="3590925" y="1885950"/>
            <a:ext cx="5010150" cy="3086100"/>
          </a:xfrm>
          <a:prstGeom prst="rect">
            <a:avLst/>
          </a:prstGeom>
        </p:spPr>
      </p:pic>
      <p:pic>
        <p:nvPicPr>
          <p:cNvPr id="3" name="Afbeelding 2">
            <a:extLst>
              <a:ext uri="{FF2B5EF4-FFF2-40B4-BE49-F238E27FC236}">
                <a16:creationId xmlns:a16="http://schemas.microsoft.com/office/drawing/2014/main" id="{31E98741-0E08-4CED-8905-B8AB66000B16}"/>
              </a:ext>
            </a:extLst>
          </p:cNvPr>
          <p:cNvPicPr>
            <a:picLocks noChangeAspect="1"/>
          </p:cNvPicPr>
          <p:nvPr/>
        </p:nvPicPr>
        <p:blipFill>
          <a:blip r:embed="rId3"/>
          <a:stretch>
            <a:fillRect/>
          </a:stretch>
        </p:blipFill>
        <p:spPr>
          <a:xfrm>
            <a:off x="8229373" y="5560598"/>
            <a:ext cx="3629025" cy="866775"/>
          </a:xfrm>
          <a:prstGeom prst="rect">
            <a:avLst/>
          </a:prstGeom>
        </p:spPr>
      </p:pic>
    </p:spTree>
    <p:extLst>
      <p:ext uri="{BB962C8B-B14F-4D97-AF65-F5344CB8AC3E}">
        <p14:creationId xmlns:p14="http://schemas.microsoft.com/office/powerpoint/2010/main" val="1551986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ChangeArrowheads="1"/>
          </p:cNvSpPr>
          <p:nvPr/>
        </p:nvSpPr>
        <p:spPr bwMode="auto">
          <a:xfrm>
            <a:off x="2207568" y="993359"/>
            <a:ext cx="4464496" cy="1107996"/>
          </a:xfrm>
          <a:prstGeom prst="rect">
            <a:avLst/>
          </a:prstGeom>
          <a:noFill/>
          <a:ln w="9525">
            <a:solidFill>
              <a:schemeClr val="tx1"/>
            </a:solidFill>
            <a:miter lim="800000"/>
            <a:headEnd/>
            <a:tailEnd/>
          </a:ln>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srgbClr val="0070C0"/>
                </a:solidFill>
                <a:effectLst/>
                <a:uLnTx/>
                <a:uFillTx/>
                <a:latin typeface="Calibri"/>
                <a:ea typeface="Calibri" pitchFamily="34" charset="0"/>
                <a:cs typeface="Arial" charset="0"/>
              </a:rPr>
              <a:t>Leerdoelen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rPr>
              <a:t>Na het maken van dit leerarrangement :</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rPr>
              <a:t>Kun je e</a:t>
            </a:r>
            <a:r>
              <a:rPr kumimoji="0" lang="nl-NL" sz="1100" b="0" i="0" u="none" strike="noStrike" kern="1200" cap="none" spc="0" normalizeH="0" baseline="0" noProof="0" dirty="0">
                <a:ln>
                  <a:noFill/>
                </a:ln>
                <a:solidFill>
                  <a:prstClr val="black"/>
                </a:solidFill>
                <a:effectLst/>
                <a:uLnTx/>
                <a:uFillTx/>
                <a:latin typeface="Calibri"/>
                <a:ea typeface="+mn-ea"/>
                <a:cs typeface="+mn-cs"/>
              </a:rPr>
              <a:t>en duidelijke beschrijving geven van de postcoderoosregeling en de voorwaarden die hieraan verbonden zijn.</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a:ea typeface="+mn-ea"/>
                <a:cs typeface="+mn-cs"/>
              </a:rPr>
              <a:t>Kun je een postcoderoosregeling uit jouw buurt beschrijven en een schets maken van het postcoderoosgebied.</a:t>
            </a:r>
          </a:p>
        </p:txBody>
      </p:sp>
      <p:sp>
        <p:nvSpPr>
          <p:cNvPr id="14340" name="Rectangle 4"/>
          <p:cNvSpPr>
            <a:spLocks noChangeArrowheads="1"/>
          </p:cNvSpPr>
          <p:nvPr/>
        </p:nvSpPr>
        <p:spPr bwMode="auto">
          <a:xfrm>
            <a:off x="2204338" y="2166651"/>
            <a:ext cx="4467726" cy="1615827"/>
          </a:xfrm>
          <a:prstGeom prst="rect">
            <a:avLst/>
          </a:prstGeom>
          <a:noFill/>
          <a:ln w="9525">
            <a:solidFill>
              <a:schemeClr val="tx1"/>
            </a:solidFill>
            <a:miter lim="800000"/>
            <a:headEnd/>
            <a:tailEnd/>
          </a:ln>
        </p:spPr>
        <p:txBody>
          <a:bodyPr wrap="squar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srgbClr val="0070C0"/>
                </a:solidFill>
                <a:effectLst/>
                <a:uLnTx/>
                <a:uFillTx/>
                <a:latin typeface="Calibri"/>
                <a:ea typeface="Calibri" pitchFamily="34" charset="0"/>
                <a:cs typeface="Arial" charset="0"/>
              </a:rPr>
              <a:t>Leerproduct	</a:t>
            </a:r>
            <a:r>
              <a:rPr kumimoji="0" lang="nl-NL" sz="1100" b="1" i="0" u="none" strike="noStrike" kern="1200" cap="none" spc="0" normalizeH="0" baseline="0" noProof="0" dirty="0">
                <a:ln>
                  <a:noFill/>
                </a:ln>
                <a:solidFill>
                  <a:prstClr val="black"/>
                </a:solidFill>
                <a:effectLst/>
                <a:uLnTx/>
                <a:uFillTx/>
                <a:latin typeface="Calibri"/>
                <a:ea typeface="Calibri" pitchFamily="34" charset="0"/>
                <a:cs typeface="Arial" charset="0"/>
              </a:rPr>
              <a:t>		</a:t>
            </a:r>
            <a:endPar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endParaRPr>
          </a:p>
          <a:p>
            <a:pPr marL="171450" marR="0" lvl="0" indent="-171450" algn="l"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a:ea typeface="+mn-ea"/>
                <a:cs typeface="+mn-cs"/>
              </a:rPr>
              <a:t>Een verslag met daarin:</a:t>
            </a:r>
          </a:p>
          <a:p>
            <a:pPr marL="628650" marR="0" lvl="1" indent="-171450" algn="l"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a:ea typeface="+mn-ea"/>
                <a:cs typeface="+mn-cs"/>
              </a:rPr>
              <a:t>Een beschrijving van de postcoderoosregeling</a:t>
            </a:r>
          </a:p>
          <a:p>
            <a:pPr marL="628650" marR="0" lvl="1" indent="-171450" algn="l"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a:ea typeface="+mn-ea"/>
                <a:cs typeface="+mn-cs"/>
              </a:rPr>
              <a:t>Een overzicht van de randvoorwaarden waaraan voldaan moet worden </a:t>
            </a:r>
          </a:p>
          <a:p>
            <a:pPr marL="628650" marR="0" lvl="1" indent="-171450" algn="l"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a:ea typeface="+mn-ea"/>
                <a:cs typeface="+mn-cs"/>
              </a:rPr>
              <a:t>Een beschrijving van een voorbeeld bij jou in de buurt wat gebruik maakt van postcoderoosregeling</a:t>
            </a:r>
          </a:p>
          <a:p>
            <a:pPr marL="628650" marR="0" lvl="1" indent="-171450" algn="l"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a:ea typeface="+mn-ea"/>
                <a:cs typeface="+mn-cs"/>
              </a:rPr>
              <a:t>Een afbeelding van de betreffende postcoderoos en een overzicht van het aantal inwoners van de postcoderoos</a:t>
            </a:r>
            <a:endParaRPr kumimoji="0" lang="nl-NL"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342" name="Rectangle 6"/>
          <p:cNvSpPr>
            <a:spLocks noChangeArrowheads="1"/>
          </p:cNvSpPr>
          <p:nvPr/>
        </p:nvSpPr>
        <p:spPr bwMode="auto">
          <a:xfrm>
            <a:off x="7347918" y="1000801"/>
            <a:ext cx="4076674" cy="1107996"/>
          </a:xfrm>
          <a:prstGeom prst="rect">
            <a:avLst/>
          </a:prstGeom>
          <a:noFill/>
          <a:ln w="9525">
            <a:solidFill>
              <a:schemeClr val="tx1"/>
            </a:solidFill>
            <a:miter lim="800000"/>
            <a:headEnd/>
            <a:tailEnd/>
          </a:ln>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srgbClr val="0070C0"/>
                </a:solidFill>
                <a:effectLst/>
                <a:uLnTx/>
                <a:uFillTx/>
                <a:latin typeface="Calibri"/>
                <a:ea typeface="Calibri" pitchFamily="34" charset="0"/>
                <a:cs typeface="Arial" charset="0"/>
              </a:rPr>
              <a:t>Samenwerken </a:t>
            </a:r>
            <a:endPar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endParaRP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rPr>
              <a:t>Plaats je product op het platform en vraag om feedback.</a:t>
            </a: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rPr>
              <a:t>Bekijk leerproducten van anderen in hun portfolio en geef feedback.</a:t>
            </a: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rPr>
              <a:t>Versie 1  26-03-2020</a:t>
            </a: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rPr>
              <a:t>Versie 2  31-03-2020</a:t>
            </a:r>
          </a:p>
        </p:txBody>
      </p:sp>
      <p:sp>
        <p:nvSpPr>
          <p:cNvPr id="14344" name="Rectangle 8"/>
          <p:cNvSpPr>
            <a:spLocks noChangeArrowheads="1"/>
          </p:cNvSpPr>
          <p:nvPr/>
        </p:nvSpPr>
        <p:spPr bwMode="auto">
          <a:xfrm>
            <a:off x="7347918" y="2257530"/>
            <a:ext cx="4076674" cy="430887"/>
          </a:xfrm>
          <a:prstGeom prst="rect">
            <a:avLst/>
          </a:prstGeom>
          <a:noFill/>
          <a:ln w="9525">
            <a:solidFill>
              <a:schemeClr val="tx1"/>
            </a:solidFill>
            <a:miter lim="800000"/>
            <a:headEnd/>
            <a:tailEnd/>
          </a:ln>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srgbClr val="0070C0"/>
                </a:solidFill>
                <a:effectLst/>
                <a:uLnTx/>
                <a:uFillTx/>
                <a:latin typeface="Calibri"/>
                <a:ea typeface="+mn-ea"/>
                <a:cs typeface="Arial" charset="0"/>
              </a:rPr>
              <a:t>Bijeenkomsten	</a:t>
            </a:r>
            <a:r>
              <a:rPr kumimoji="0" lang="nl-NL" sz="1100" b="1" i="0" u="none" strike="noStrike" kern="1200" cap="none" spc="0" normalizeH="0" baseline="0" noProof="0" dirty="0">
                <a:ln>
                  <a:noFill/>
                </a:ln>
                <a:solidFill>
                  <a:prstClr val="black"/>
                </a:solidFill>
                <a:effectLst/>
                <a:uLnTx/>
                <a:uFillTx/>
                <a:latin typeface="Calibri"/>
                <a:ea typeface="Calibri" pitchFamily="34" charset="0"/>
                <a:cs typeface="Arial" charset="0"/>
              </a:rPr>
              <a:t>	</a:t>
            </a:r>
            <a:endPar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endParaRP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rPr>
              <a:t>Expert lessen WE</a:t>
            </a:r>
          </a:p>
        </p:txBody>
      </p:sp>
      <p:sp>
        <p:nvSpPr>
          <p:cNvPr id="14346" name="Rectangle 8"/>
          <p:cNvSpPr>
            <a:spLocks noChangeArrowheads="1"/>
          </p:cNvSpPr>
          <p:nvPr/>
        </p:nvSpPr>
        <p:spPr bwMode="auto">
          <a:xfrm>
            <a:off x="7347918" y="2882374"/>
            <a:ext cx="4076674" cy="735586"/>
          </a:xfrm>
          <a:prstGeom prst="rect">
            <a:avLst/>
          </a:prstGeom>
          <a:noFill/>
          <a:ln w="9525">
            <a:solidFill>
              <a:schemeClr val="tx1"/>
            </a:solidFill>
            <a:miter lim="800000"/>
            <a:headEnd/>
            <a:tailEnd/>
          </a:ln>
        </p:spPr>
        <p:txBody>
          <a:bodyPr wrap="square" anchor="ctr">
            <a:spAutoFit/>
          </a:bodyPr>
          <a:lstStyle/>
          <a:p>
            <a:pPr marL="0" marR="0" lvl="0" indent="0" algn="l" defTabSz="457200" rtl="0" eaLnBrk="1" fontAlgn="auto" latinLnBrk="0" hangingPunct="1">
              <a:lnSpc>
                <a:spcPct val="80000"/>
              </a:lnSpc>
              <a:spcBef>
                <a:spcPct val="50000"/>
              </a:spcBef>
              <a:spcAft>
                <a:spcPts val="0"/>
              </a:spcAft>
              <a:buClrTx/>
              <a:buSzTx/>
              <a:buFontTx/>
              <a:buNone/>
              <a:tabLst>
                <a:tab pos="176213" algn="l"/>
                <a:tab pos="1163638" algn="l"/>
              </a:tabLst>
              <a:defRPr/>
            </a:pPr>
            <a:r>
              <a:rPr kumimoji="0" lang="nl-NL" sz="1100" b="1" i="0" u="none" strike="noStrike" kern="1200" cap="none" spc="0" normalizeH="0" baseline="0" noProof="0" dirty="0">
                <a:ln>
                  <a:noFill/>
                </a:ln>
                <a:solidFill>
                  <a:srgbClr val="0070C0"/>
                </a:solidFill>
                <a:effectLst/>
                <a:uLnTx/>
                <a:uFillTx/>
                <a:latin typeface="Calibri"/>
                <a:ea typeface="+mn-ea"/>
                <a:cs typeface="Arial" charset="0"/>
              </a:rPr>
              <a:t>Bronnen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Calibri"/>
                <a:ea typeface="+mn-ea"/>
                <a:cs typeface="+mn-cs"/>
                <a:hlinkClick r:id="rId3">
                  <a:extLst>
                    <a:ext uri="{A12FA001-AC4F-418D-AE19-62706E023703}">
                      <ahyp:hlinkClr xmlns:ahyp="http://schemas.microsoft.com/office/drawing/2018/hyperlinkcolor" val="tx"/>
                    </a:ext>
                  </a:extLst>
                </a:hlinkClick>
              </a:rPr>
              <a:t>https://www.hieropgewekt.nl/kennisdossiers/postcoderoosregeling-financiele-aspecten</a:t>
            </a:r>
            <a:endParaRPr kumimoji="0" lang="nl-NL" sz="11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Calibri"/>
                <a:ea typeface="+mn-ea"/>
                <a:cs typeface="+mn-cs"/>
                <a:hlinkClick r:id="rId4">
                  <a:extLst>
                    <a:ext uri="{A12FA001-AC4F-418D-AE19-62706E023703}">
                      <ahyp:hlinkClr xmlns:ahyp="http://schemas.microsoft.com/office/drawing/2018/hyperlinkcolor" val="tx"/>
                    </a:ext>
                  </a:extLst>
                </a:hlinkClick>
              </a:rPr>
              <a:t>https://www.cbs.nl/</a:t>
            </a:r>
            <a:endParaRPr kumimoji="0" lang="nl-NL"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348" name="Tekstvak 23"/>
          <p:cNvSpPr txBox="1">
            <a:spLocks noChangeArrowheads="1"/>
          </p:cNvSpPr>
          <p:nvPr/>
        </p:nvSpPr>
        <p:spPr bwMode="auto">
          <a:xfrm>
            <a:off x="2564344" y="168976"/>
            <a:ext cx="7852137" cy="461665"/>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itchFamily="34" charset="0"/>
                <a:ea typeface="+mn-ea"/>
                <a:cs typeface="+mn-cs"/>
              </a:rPr>
              <a:t>1920 DCV 4 WE </a:t>
            </a:r>
            <a:r>
              <a:rPr kumimoji="0" lang="en-US" sz="2400" b="0" i="0" u="none" strike="noStrike" kern="1200" cap="none" spc="0" normalizeH="0" baseline="0" noProof="0" dirty="0" err="1">
                <a:ln>
                  <a:noFill/>
                </a:ln>
                <a:solidFill>
                  <a:prstClr val="black"/>
                </a:solidFill>
                <a:effectLst/>
                <a:uLnTx/>
                <a:uFillTx/>
                <a:latin typeface="Calibri" pitchFamily="34" charset="0"/>
                <a:ea typeface="+mn-ea"/>
                <a:cs typeface="+mn-cs"/>
              </a:rPr>
              <a:t>Postcoderoos</a:t>
            </a:r>
            <a:endParaRPr kumimoji="0" lang="nl-NL" sz="24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pic>
        <p:nvPicPr>
          <p:cNvPr id="19" name="Afbeelding 18"/>
          <p:cNvPicPr>
            <a:picLocks noChangeAspect="1"/>
          </p:cNvPicPr>
          <p:nvPr/>
        </p:nvPicPr>
        <p:blipFill rotWithShape="1">
          <a:blip r:embed="rId5" cstate="print"/>
          <a:srcRect l="21805" r="10840"/>
          <a:stretch/>
        </p:blipFill>
        <p:spPr>
          <a:xfrm>
            <a:off x="1875891" y="1006373"/>
            <a:ext cx="299335" cy="412425"/>
          </a:xfrm>
          <a:prstGeom prst="rect">
            <a:avLst/>
          </a:prstGeom>
        </p:spPr>
      </p:pic>
      <p:pic>
        <p:nvPicPr>
          <p:cNvPr id="20" name="Afbeelding 19"/>
          <p:cNvPicPr>
            <a:picLocks noChangeAspect="1"/>
          </p:cNvPicPr>
          <p:nvPr/>
        </p:nvPicPr>
        <p:blipFill>
          <a:blip r:embed="rId6" cstate="print"/>
          <a:stretch>
            <a:fillRect/>
          </a:stretch>
        </p:blipFill>
        <p:spPr>
          <a:xfrm>
            <a:off x="1895897" y="2272216"/>
            <a:ext cx="263290" cy="321303"/>
          </a:xfrm>
          <a:prstGeom prst="rect">
            <a:avLst/>
          </a:prstGeom>
        </p:spPr>
      </p:pic>
      <p:pic>
        <p:nvPicPr>
          <p:cNvPr id="22" name="Afbeelding 21"/>
          <p:cNvPicPr>
            <a:picLocks noChangeAspect="1"/>
          </p:cNvPicPr>
          <p:nvPr/>
        </p:nvPicPr>
        <p:blipFill>
          <a:blip r:embed="rId7" cstate="print"/>
          <a:stretch>
            <a:fillRect/>
          </a:stretch>
        </p:blipFill>
        <p:spPr>
          <a:xfrm>
            <a:off x="1892905" y="3864953"/>
            <a:ext cx="266283" cy="416301"/>
          </a:xfrm>
          <a:prstGeom prst="rect">
            <a:avLst/>
          </a:prstGeom>
        </p:spPr>
      </p:pic>
      <p:pic>
        <p:nvPicPr>
          <p:cNvPr id="23" name="Afbeelding 22"/>
          <p:cNvPicPr>
            <a:picLocks noChangeAspect="1"/>
          </p:cNvPicPr>
          <p:nvPr/>
        </p:nvPicPr>
        <p:blipFill>
          <a:blip r:embed="rId8" cstate="print"/>
          <a:stretch>
            <a:fillRect/>
          </a:stretch>
        </p:blipFill>
        <p:spPr>
          <a:xfrm>
            <a:off x="6856274" y="1065983"/>
            <a:ext cx="385812" cy="263054"/>
          </a:xfrm>
          <a:prstGeom prst="rect">
            <a:avLst/>
          </a:prstGeom>
        </p:spPr>
      </p:pic>
      <p:pic>
        <p:nvPicPr>
          <p:cNvPr id="24" name="Afbeelding 23"/>
          <p:cNvPicPr>
            <a:picLocks noChangeAspect="1"/>
          </p:cNvPicPr>
          <p:nvPr/>
        </p:nvPicPr>
        <p:blipFill>
          <a:blip r:embed="rId9" cstate="print"/>
          <a:stretch>
            <a:fillRect/>
          </a:stretch>
        </p:blipFill>
        <p:spPr>
          <a:xfrm>
            <a:off x="6960096" y="2860926"/>
            <a:ext cx="299225" cy="290796"/>
          </a:xfrm>
          <a:prstGeom prst="rect">
            <a:avLst/>
          </a:prstGeom>
        </p:spPr>
      </p:pic>
      <p:pic>
        <p:nvPicPr>
          <p:cNvPr id="25" name="Afbeelding 24"/>
          <p:cNvPicPr>
            <a:picLocks noChangeAspect="1"/>
          </p:cNvPicPr>
          <p:nvPr/>
        </p:nvPicPr>
        <p:blipFill rotWithShape="1">
          <a:blip r:embed="rId10" cstate="print"/>
          <a:srcRect l="17050" t="33024" r="61669" b="30375"/>
          <a:stretch/>
        </p:blipFill>
        <p:spPr>
          <a:xfrm>
            <a:off x="6933507" y="2295292"/>
            <a:ext cx="269390" cy="260485"/>
          </a:xfrm>
          <a:prstGeom prst="rect">
            <a:avLst/>
          </a:prstGeom>
        </p:spPr>
      </p:pic>
      <p:sp>
        <p:nvSpPr>
          <p:cNvPr id="26" name="Rectangle 4"/>
          <p:cNvSpPr>
            <a:spLocks noChangeArrowheads="1"/>
          </p:cNvSpPr>
          <p:nvPr/>
        </p:nvSpPr>
        <p:spPr bwMode="auto">
          <a:xfrm>
            <a:off x="2204338" y="3880427"/>
            <a:ext cx="4467726" cy="1461939"/>
          </a:xfrm>
          <a:prstGeom prst="rect">
            <a:avLst/>
          </a:prstGeom>
          <a:noFill/>
          <a:ln w="9525">
            <a:solidFill>
              <a:schemeClr val="tx1"/>
            </a:solidFill>
            <a:miter lim="800000"/>
            <a:headEnd/>
            <a:tailEnd/>
          </a:ln>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srgbClr val="0070C0"/>
                </a:solidFill>
                <a:effectLst/>
                <a:uLnTx/>
                <a:uFillTx/>
                <a:latin typeface="Calibri"/>
                <a:ea typeface="Calibri" pitchFamily="34" charset="0"/>
                <a:cs typeface="Arial" charset="0"/>
              </a:rPr>
              <a:t>Leerpad		</a:t>
            </a:r>
            <a:r>
              <a:rPr kumimoji="0" lang="nl-NL" sz="1200" b="1" i="0" u="none" strike="noStrike" kern="1200" cap="none" spc="0" normalizeH="0" baseline="0" noProof="0" dirty="0">
                <a:ln>
                  <a:noFill/>
                </a:ln>
                <a:solidFill>
                  <a:prstClr val="black"/>
                </a:solidFill>
                <a:effectLst/>
                <a:uLnTx/>
                <a:uFillTx/>
                <a:latin typeface="Calibri"/>
                <a:ea typeface="Calibri" pitchFamily="34" charset="0"/>
                <a:cs typeface="Arial" charset="0"/>
              </a:rPr>
              <a:t>	</a:t>
            </a:r>
            <a:endParaRPr kumimoji="0" lang="nl-NL" sz="1200" b="0" i="0" u="none" strike="noStrike" kern="1200" cap="none" spc="0" normalizeH="0" baseline="0" noProof="0" dirty="0">
              <a:ln>
                <a:noFill/>
              </a:ln>
              <a:solidFill>
                <a:prstClr val="black"/>
              </a:solidFill>
              <a:effectLst/>
              <a:uLnTx/>
              <a:uFillTx/>
              <a:latin typeface="Calibri"/>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a:ea typeface="+mn-ea"/>
                <a:cs typeface="+mn-cs"/>
              </a:rPr>
              <a:t>Onderzoek wat de postcoderoosregeling inhoud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a:ea typeface="+mn-ea"/>
                <a:cs typeface="+mn-cs"/>
              </a:rPr>
              <a:t>Geef een uitgebreide beschrijving van een postcoderoosregeling bij jou uit de buurt (omvang, aantal deelnemers, financiën, ligging enz.)</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a:ea typeface="+mn-ea"/>
                <a:cs typeface="+mn-cs"/>
              </a:rPr>
              <a:t>Geef in een afbeelding weer welke postcode gebieden het betreft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a:ea typeface="+mn-ea"/>
                <a:cs typeface="+mn-cs"/>
              </a:rPr>
              <a:t>Maak een analyse van het gebied, is het stedelijk/landelijk, hoeveel inwoners zijn er in de afzonderlijke postcodes, enz.</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a:ea typeface="+mn-ea"/>
                <a:cs typeface="+mn-cs"/>
              </a:rPr>
              <a:t>Maak een helder en uitvoerig verslag van je bevindingen</a:t>
            </a:r>
          </a:p>
        </p:txBody>
      </p:sp>
      <p:pic>
        <p:nvPicPr>
          <p:cNvPr id="21" name="Afbeelding 20">
            <a:extLst>
              <a:ext uri="{FF2B5EF4-FFF2-40B4-BE49-F238E27FC236}">
                <a16:creationId xmlns:a16="http://schemas.microsoft.com/office/drawing/2014/main" id="{EAE3E989-0DDC-4045-98EF-A6D607DD3B55}"/>
              </a:ext>
            </a:extLst>
          </p:cNvPr>
          <p:cNvPicPr>
            <a:picLocks noChangeAspect="1"/>
          </p:cNvPicPr>
          <p:nvPr/>
        </p:nvPicPr>
        <p:blipFill>
          <a:blip r:embed="rId11"/>
          <a:stretch>
            <a:fillRect/>
          </a:stretch>
        </p:blipFill>
        <p:spPr>
          <a:xfrm>
            <a:off x="8195754" y="4073103"/>
            <a:ext cx="3228838" cy="1988866"/>
          </a:xfrm>
          <a:prstGeom prst="rect">
            <a:avLst/>
          </a:prstGeom>
        </p:spPr>
      </p:pic>
      <p:pic>
        <p:nvPicPr>
          <p:cNvPr id="2" name="Afbeelding 1">
            <a:extLst>
              <a:ext uri="{FF2B5EF4-FFF2-40B4-BE49-F238E27FC236}">
                <a16:creationId xmlns:a16="http://schemas.microsoft.com/office/drawing/2014/main" id="{FD60F2CE-E2F6-4657-B3D7-1F9480259793}"/>
              </a:ext>
            </a:extLst>
          </p:cNvPr>
          <p:cNvPicPr>
            <a:picLocks noChangeAspect="1"/>
          </p:cNvPicPr>
          <p:nvPr/>
        </p:nvPicPr>
        <p:blipFill>
          <a:blip r:embed="rId12"/>
          <a:stretch>
            <a:fillRect/>
          </a:stretch>
        </p:blipFill>
        <p:spPr>
          <a:xfrm>
            <a:off x="3439177" y="5792017"/>
            <a:ext cx="3629025" cy="866775"/>
          </a:xfrm>
          <a:prstGeom prst="rect">
            <a:avLst/>
          </a:prstGeom>
        </p:spPr>
      </p:pic>
    </p:spTree>
    <p:extLst>
      <p:ext uri="{BB962C8B-B14F-4D97-AF65-F5344CB8AC3E}">
        <p14:creationId xmlns:p14="http://schemas.microsoft.com/office/powerpoint/2010/main" val="4095578810"/>
      </p:ext>
    </p:extLst>
  </p:cSld>
  <p:clrMapOvr>
    <a:masterClrMapping/>
  </p:clrMapOvr>
</p:sld>
</file>

<file path=ppt/theme/theme1.xml><?xml version="1.0" encoding="utf-8"?>
<a:theme xmlns:a="http://schemas.openxmlformats.org/drawingml/2006/main" name="Helicon 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elicon thema" id="{ACB87FCE-9474-4D1A-91B1-4808E599A9AC}" vid="{0E457EA9-F56E-4451-8CA0-082C072EE7D7}"/>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2" ma:contentTypeDescription="Een nieuw document maken." ma:contentTypeScope="" ma:versionID="1dc84fb11a9be35ac09a1ae920ea7357">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85fd8f0e804736af8b3f71c277445723"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CEDE4D5-9AEE-48CC-AD2E-FEE382A1DF51}">
  <ds:schemaRefs>
    <ds:schemaRef ds:uri="http://schemas.microsoft.com/sharepoint/v3/contenttype/forms"/>
  </ds:schemaRefs>
</ds:datastoreItem>
</file>

<file path=customXml/itemProps2.xml><?xml version="1.0" encoding="utf-8"?>
<ds:datastoreItem xmlns:ds="http://schemas.openxmlformats.org/officeDocument/2006/customXml" ds:itemID="{26003613-2BE3-4F1A-88C4-5592AA9D7F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97C85AA-C9CD-4C87-83DC-94FC9D823D30}">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232</TotalTime>
  <Words>652</Words>
  <Application>Microsoft Office PowerPoint</Application>
  <PresentationFormat>Breedbeeld</PresentationFormat>
  <Paragraphs>72</Paragraphs>
  <Slides>8</Slides>
  <Notes>1</Notes>
  <HiddenSlides>0</HiddenSlides>
  <MMClips>0</MMClips>
  <ScaleCrop>false</ScaleCrop>
  <HeadingPairs>
    <vt:vector size="6" baseType="variant">
      <vt:variant>
        <vt:lpstr>Gebruikte lettertypen</vt:lpstr>
      </vt:variant>
      <vt:variant>
        <vt:i4>2</vt:i4>
      </vt:variant>
      <vt:variant>
        <vt:lpstr>Thema</vt:lpstr>
      </vt:variant>
      <vt:variant>
        <vt:i4>2</vt:i4>
      </vt:variant>
      <vt:variant>
        <vt:lpstr>Diatitels</vt:lpstr>
      </vt:variant>
      <vt:variant>
        <vt:i4>8</vt:i4>
      </vt:variant>
    </vt:vector>
  </HeadingPairs>
  <TitlesOfParts>
    <vt:vector size="12" baseType="lpstr">
      <vt:lpstr>Arial</vt:lpstr>
      <vt:lpstr>Calibri</vt:lpstr>
      <vt:lpstr>Helicon thema</vt:lpstr>
      <vt:lpstr>Kantoorthema</vt:lpstr>
      <vt:lpstr>PowerPoint-presentatie</vt:lpstr>
      <vt:lpstr>PowerPoint-presentatie</vt:lpstr>
      <vt:lpstr>Postcoderoosregeling</vt:lpstr>
      <vt:lpstr>Postcoderoosregeling</vt:lpstr>
      <vt:lpstr>Postcoderoosregeling; hoe werk het </vt:lpstr>
      <vt:lpstr>Postcoderoosregeling; voorwaarden </vt:lpstr>
      <vt:lpstr>Postcoderoos</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Stijn Weijermars</dc:creator>
  <cp:lastModifiedBy>Stijn Weijermars</cp:lastModifiedBy>
  <cp:revision>3</cp:revision>
  <dcterms:created xsi:type="dcterms:W3CDTF">2020-02-17T12:15:47Z</dcterms:created>
  <dcterms:modified xsi:type="dcterms:W3CDTF">2020-03-23T10:39:32Z</dcterms:modified>
</cp:coreProperties>
</file>